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4678fb42fb46bd" /><Relationship Type="http://schemas.openxmlformats.org/officeDocument/2006/relationships/extended-properties" Target="/docProps/app.xml" Id="Rf958719a68214438" /><Relationship Type="http://schemas.openxmlformats.org/officeDocument/2006/relationships/officeDocument" Target="/ppt/presentation.xml" Id="Rc029efcc5d2445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7668c5652a40bb"/>
  </p:sldMasterIdLst>
  <p:notesMasterIdLst>
    <p:notesMasterId xmlns:r="http://schemas.openxmlformats.org/officeDocument/2006/relationships" r:id="R0793d9ee134b4a3a"/>
  </p:notesMasterIdLst>
  <p:sldIdLst>
    <p:sldId xmlns:r="http://schemas.openxmlformats.org/officeDocument/2006/relationships" id="256" r:id="R628dee6002b14ad5"/>
    <p:sldId xmlns:r="http://schemas.openxmlformats.org/officeDocument/2006/relationships" id="257" r:id="R2e6c8af9c3124d8e"/>
    <p:sldId xmlns:r="http://schemas.openxmlformats.org/officeDocument/2006/relationships" id="258" r:id="R04c024a4dca640df"/>
    <p:sldId xmlns:r="http://schemas.openxmlformats.org/officeDocument/2006/relationships" id="259" r:id="Re89f9a4fbeac4d98"/>
    <p:sldId xmlns:r="http://schemas.openxmlformats.org/officeDocument/2006/relationships" id="260" r:id="Re288741f7ceb4f48"/>
    <p:sldId xmlns:r="http://schemas.openxmlformats.org/officeDocument/2006/relationships" id="261" r:id="Re938ab1a6b954bdb"/>
    <p:sldId xmlns:r="http://schemas.openxmlformats.org/officeDocument/2006/relationships" id="262" r:id="R380cb7a8c70340f8"/>
    <p:sldId xmlns:r="http://schemas.openxmlformats.org/officeDocument/2006/relationships" id="263" r:id="R3e373e8d66f943e3"/>
    <p:sldId xmlns:r="http://schemas.openxmlformats.org/officeDocument/2006/relationships" id="264" r:id="R82389bfbc4884a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b77ff695694a1c" /><Relationship Type="http://schemas.openxmlformats.org/officeDocument/2006/relationships/slideMaster" Target="/ppt/slideMasters/slideMaster1.xml" Id="Rdb7668c5652a40bb" /><Relationship Type="http://schemas.openxmlformats.org/officeDocument/2006/relationships/notesMaster" Target="/ppt/notesMasters/notesMaster1.xml" Id="R0793d9ee134b4a3a" /><Relationship Type="http://schemas.openxmlformats.org/officeDocument/2006/relationships/presProps" Target="/ppt/presProps.xml" Id="R9d2865a8a0834d9c" /><Relationship Type="http://schemas.openxmlformats.org/officeDocument/2006/relationships/tableStyles" Target="/ppt/tableStyles.xml" Id="Rb50654de49914b71" /><Relationship Type="http://schemas.openxmlformats.org/officeDocument/2006/relationships/slide" Target="/ppt/slides/slide1.xml" Id="R628dee6002b14ad5" /><Relationship Type="http://schemas.openxmlformats.org/officeDocument/2006/relationships/slide" Target="/ppt/slides/slide2.xml" Id="R2e6c8af9c3124d8e" /><Relationship Type="http://schemas.openxmlformats.org/officeDocument/2006/relationships/slide" Target="/ppt/slides/slide3.xml" Id="R04c024a4dca640df" /><Relationship Type="http://schemas.openxmlformats.org/officeDocument/2006/relationships/slide" Target="/ppt/slides/slide4.xml" Id="Re89f9a4fbeac4d98" /><Relationship Type="http://schemas.openxmlformats.org/officeDocument/2006/relationships/slide" Target="/ppt/slides/slide5.xml" Id="Re288741f7ceb4f48" /><Relationship Type="http://schemas.openxmlformats.org/officeDocument/2006/relationships/slide" Target="/ppt/slides/slide6.xml" Id="Re938ab1a6b954bdb" /><Relationship Type="http://schemas.openxmlformats.org/officeDocument/2006/relationships/slide" Target="/ppt/slides/slide7.xml" Id="R380cb7a8c70340f8" /><Relationship Type="http://schemas.openxmlformats.org/officeDocument/2006/relationships/slide" Target="/ppt/slides/slide8.xml" Id="R3e373e8d66f943e3" /><Relationship Type="http://schemas.openxmlformats.org/officeDocument/2006/relationships/slide" Target="/ppt/slides/slide9.xml" Id="R82389bfbc4884a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042516f91d4a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ebba35e5b04222" /><Relationship Type="http://schemas.openxmlformats.org/officeDocument/2006/relationships/notesMaster" Target="/ppt/notesMasters/notesMaster1.xml" Id="Refe6deacbfad4e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b0f2da7de4480c" /><Relationship Type="http://schemas.openxmlformats.org/officeDocument/2006/relationships/notesMaster" Target="/ppt/notesMasters/notesMaster1.xml" Id="R526998c90efb48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f03d499be74fea" /><Relationship Type="http://schemas.openxmlformats.org/officeDocument/2006/relationships/notesMaster" Target="/ppt/notesMasters/notesMaster1.xml" Id="R0ef28fe22fb64b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edb8cf02d304640" /><Relationship Type="http://schemas.openxmlformats.org/officeDocument/2006/relationships/notesMaster" Target="/ppt/notesMasters/notesMaster1.xml" Id="Rda765432fb6649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55f2a69cd74ade" /><Relationship Type="http://schemas.openxmlformats.org/officeDocument/2006/relationships/notesMaster" Target="/ppt/notesMasters/notesMaster1.xml" Id="R1dd57e48ebde46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e5ac47e8a344c4" /><Relationship Type="http://schemas.openxmlformats.org/officeDocument/2006/relationships/notesMaster" Target="/ppt/notesMasters/notesMaster1.xml" Id="Rc3d722b1b87b4ca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c0e265c901495f" /><Relationship Type="http://schemas.openxmlformats.org/officeDocument/2006/relationships/notesMaster" Target="/ppt/notesMasters/notesMaster1.xml" Id="R51b57877f8ba4b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1f65c5f34e4157" /><Relationship Type="http://schemas.openxmlformats.org/officeDocument/2006/relationships/notesMaster" Target="/ppt/notesMasters/notesMaster1.xml" Id="Rcd4f6d663cfa444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411d3788a154cf3" /><Relationship Type="http://schemas.openxmlformats.org/officeDocument/2006/relationships/notesMaster" Target="/ppt/notesMasters/notesMaster1.xml" Id="Rb5b4ab8c16ba41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https://promo.directo.markets/#main</a:t>
            </a:r>
          </a:p>
          <a:p xmlns:a="http://schemas.openxmlformats.org/drawingml/2006/main">
            <a:r>
              <a:t>Изображение: https://promo.directo.markets/assets/overshirt.webp. Это иллюстрация товарной витрины из сайта DIRECTO. Стоимость комплекта включает десять перечисленных на сайте работ.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https://promo.directo.markets/#features</a:t>
            </a:r>
          </a:p>
          <a:p xmlns:a="http://schemas.openxmlformats.org/drawingml/2006/main">
            <a:r>
              <a:t>Дополнительный источник: раздел вопросов, ответ о работе вместе с маркетплейсами.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https://promo.directo.markets/#features</a:t>
            </a:r>
          </a:p>
          <a:p xmlns:a="http://schemas.openxmlformats.org/drawingml/2006/main">
            <a:r>
              <a:t>Порядок публикации приложений согласуется в проекте. Публикация проходит по правилам соответствующих магазинов приложений.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https://promo.directo.markets/#price</a:t>
            </a:r>
          </a:p>
          <a:p xmlns:a="http://schemas.openxmlformats.org/drawingml/2006/main">
            <a:r>
              <a:t>Пункты 1 и 3: создание и настройка. Остальные пункты: настройка. Все перечисленные работы входят в стоимость. Конкретные системы, сценарии обмена и параметры настройки фиксируются в договоре.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https://promo.directo.markets/#marking</a:t>
            </a:r>
          </a:p>
          <a:p xmlns:a="http://schemas.openxmlformats.org/drawingml/2006/main">
            <a:r>
              <a:t>Настройка интеграций с внешними информационными системами и обмена с «Честным знаком» входит в цену комплекта. До начала работ согласуются конфигурация учётной системы, товарная категория и конкретные операции.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https://promo.directo.markets/#price</a:t>
            </a:r>
          </a:p>
          <a:p xmlns:a="http://schemas.openxmlformats.org/drawingml/2006/main">
            <a:r>
              <a:t>Источник процесса: раздел «Как начать». Срок зависит от готовности каталога, дизайна, интеграций и сценария маркировки.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https://promo.directo.markets/#features</a:t>
            </a:r>
          </a:p>
          <a:p xmlns:a="http://schemas.openxmlformats.org/drawingml/2006/main">
            <a:r>
              <a:t>DIRECTO предлагает личный кабинет, историю заказов, CRM, клиентскую базу и push-уведомления. Рост продаж и окупаемость не гарантируются данным описанием.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https://promo.directo.markets/#price</a:t>
            </a:r>
          </a:p>
          <a:p xmlns:a="http://schemas.openxmlformats.org/drawingml/2006/main">
            <a:r>
              <a:t>Стоимость по сайту DIRECTO: 699 000 ₽. Предложение не является публичной офертой. Налоговый режим, регулярные платежи сторонних сервисов и специальные условия в предоставленном описании не указаны.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https://promo.directo.markets/#contact</a:t>
            </a:r>
          </a:p>
          <a:p xmlns:a="http://schemas.openxmlformats.org/drawingml/2006/main">
            <a:r>
              <a:t>На сайте доступно скачивание текстового предложения с составом пакета и условиями.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bc86e9a2264d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d56afd50b547b0" /><Relationship Type="http://schemas.openxmlformats.org/officeDocument/2006/relationships/slideLayout" Target="/ppt/slideLayouts/slideLayout1.xml" Id="R872b7de7f14141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72b7de7f14141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3f462a0eb4319" /><Relationship Type="http://schemas.openxmlformats.org/officeDocument/2006/relationships/image" Target="/ppt/media/image.png" Id="Rc9e24be7cfe04707" /><Relationship Type="http://schemas.openxmlformats.org/officeDocument/2006/relationships/notesSlide" Target="/ppt/notesSlides/notesSlide1.xml" Id="Ra22ef170620640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52e43938eb4bfb" /><Relationship Type="http://schemas.openxmlformats.org/officeDocument/2006/relationships/notesSlide" Target="/ppt/notesSlides/notesSlide2.xml" Id="Ra8465470f5394c1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e961a45a284786" /><Relationship Type="http://schemas.openxmlformats.org/officeDocument/2006/relationships/notesSlide" Target="/ppt/notesSlides/notesSlide3.xml" Id="Rbe52906eff444a0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c3f0294da4166" /><Relationship Type="http://schemas.openxmlformats.org/officeDocument/2006/relationships/notesSlide" Target="/ppt/notesSlides/notesSlide4.xml" Id="R3e77319369c046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c00b4e7be64732" /><Relationship Type="http://schemas.openxmlformats.org/officeDocument/2006/relationships/notesSlide" Target="/ppt/notesSlides/notesSlide5.xml" Id="R932e9fdd068745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f1fa58e6994c81" /><Relationship Type="http://schemas.openxmlformats.org/officeDocument/2006/relationships/notesSlide" Target="/ppt/notesSlides/notesSlide6.xml" Id="Rc89c9035cbc04c4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3d43631af7484f" /><Relationship Type="http://schemas.openxmlformats.org/officeDocument/2006/relationships/notesSlide" Target="/ppt/notesSlides/notesSlide7.xml" Id="R00dbeb2eddef46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2b2203c7c4480b" /><Relationship Type="http://schemas.openxmlformats.org/officeDocument/2006/relationships/notesSlide" Target="/ppt/notesSlides/notesSlide8.xml" Id="R48a35dc46b9e46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ef078ed62e4493" /><Relationship Type="http://schemas.openxmlformats.org/officeDocument/2006/relationships/hyperlink" Target="https://directo.markets/" TargetMode="External" Id="R7c5ae04343b24b0b" /><Relationship Type="http://schemas.openxmlformats.org/officeDocument/2006/relationships/hyperlink" Target="tel:+79100001666" TargetMode="External" Id="Racdd0bf332684a92" /><Relationship Type="http://schemas.openxmlformats.org/officeDocument/2006/relationships/notesSlide" Target="/ppt/notesSlides/notesSlide9.xml" Id="Ra3edcf3aed814f0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e24be7cfe04707"/>
          <a:srcRect xmlns:a="http://schemas.openxmlformats.org/drawingml/2006/main" l="9375" t="0" r="937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34300" y="0"/>
            <a:ext cx="4457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79199B90-21DD-4645-8F3F-F147205F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286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825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6825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DIRECTO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E6B3B3EE-83B9-49CB-85F2-9A88D325C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52650"/>
            <a:ext cx="676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7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487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Свой магазин.</a:t>
            </a:r>
          </a:p>
          <a:p xmlns:a="http://schemas.openxmlformats.org/drawingml/2006/main">
            <a:pPr>
              <a:buNone/>
              <a:defRPr sz="487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487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Свои приложения.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A1A7CC25-8485-4F99-B4EB-4000C8172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10025"/>
            <a:ext cx="652462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Под вашим брендом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F7738AE6-1145-4ADC-902A-2D7BBCFD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886325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Интернет-магазин, Android и iOS</a:t>
            </a:r>
          </a:p>
          <a:p xmlns:a="http://schemas.openxmlformats.org/drawingml/2006/main">
            <a:pPr>
              <a:buNone/>
              <a:defRPr sz="21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с настройкой бизнес-процессов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E55670E4-2C30-42A8-9874-08E21D93F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019800"/>
            <a:ext cx="6191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699 000 ₽</a:t>
            </a:r>
          </a:p>
        </p:txBody>
      </p:sp>
    </p:spTree>
    <p:extLst>
      <p:ext uri="{BB962C8B-B14F-4D97-AF65-F5344CB8AC3E}">
        <p14:creationId xmlns:p14="http://schemas.microsoft.com/office/powerpoint/2010/main" val="678872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0">
            <a:extLst xmlns:a="http://schemas.openxmlformats.org/drawingml/2006/main">
              <a:ext uri="{FF2B5EF4-FFF2-40B4-BE49-F238E27FC236}">
                <a16:creationId xmlns:a16="http://schemas.microsoft.com/office/drawing/2014/main" id="{BC8CC14D-35A6-422E-A87C-1D4313FCC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Собственный канал продаж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66973E7-131A-48A0-8C9A-49D21D24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7642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Магазин может дополнять продажи на маркетплейсах.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9CE32CF-7E63-463E-8A71-EE59808FF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50006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44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Ваш бренд</a:t>
            </a:r>
          </a:p>
          <a:p xmlns:a="http://schemas.openxmlformats.org/drawingml/2006/main">
            <a:pPr>
              <a:buNone/>
              <a:defRPr sz="44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44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Ваша база</a:t>
            </a:r>
          </a:p>
          <a:p xmlns:a="http://schemas.openxmlformats.org/drawingml/2006/main">
            <a:pPr>
              <a:buNone/>
              <a:defRPr sz="44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44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Ваши продажи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C23CCF3-2579-455A-96BA-B44684AF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91465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19BB4D1-BA75-4A9C-B0F6-DB78CAA5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895600"/>
            <a:ext cx="46386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Фирменная витрина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B33B5C2-8AF2-4802-9DDE-72854B61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629025"/>
            <a:ext cx="46386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Ваш домен, оформление и ассортимент.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CA107BAE-5234-49FA-A19C-3B59FE621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619625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EA8D4805-D9F6-43CF-850F-29F332EE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600575"/>
            <a:ext cx="46386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Контакт с покупателем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64BE8601-8E26-4C4F-AD31-191210BE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5334000"/>
            <a:ext cx="46386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Личный кабинет, история заказов и клиентская база.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B2CC6BAA-47FC-4E27-9C5C-E689588F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686C66"/>
                </a:solidFill>
                <a:latin typeface="Arial"/>
                <a:ea typeface="Arial"/>
                <a:cs typeface="Arial"/>
              </a:rPr>
              <a:t>DIRECTO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B52DD78D-BDCC-4233-A64A-19C083A9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44423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9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37C7E57D-73D4-4EF6-A72B-257DF3313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0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F8F9F5"/>
                </a:solidFill>
                <a:latin typeface="Arial"/>
                <a:ea typeface="Arial"/>
                <a:cs typeface="Arial"/>
              </a:rPr>
              <a:t>Интернет-магазин и приложения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F814FA5-4909-4EBB-947F-E7CB4BF0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7642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Оформление и сценарии покупки под вашим брендом.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7AB087A-E2E2-47B5-82F3-1CE5DB04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457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D2F75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2F75A"/>
                </a:solidFill>
                <a:latin typeface="Arial"/>
                <a:ea typeface="Arial"/>
                <a:cs typeface="Arial"/>
              </a:rPr>
              <a:t>WEB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7DF6B29-CD6F-4272-97D4-E3886DF6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857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9F5"/>
                </a:solidFill>
                <a:latin typeface="Arial"/>
                <a:ea typeface="Arial"/>
                <a:cs typeface="Arial"/>
              </a:rPr>
              <a:t>Интернет-магазин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282CFEB-4AC7-4EA9-A5F1-591DFA23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509587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Каталог и карточки товаров</a:t>
            </a:r>
          </a:p>
          <a:p xmlns:a="http://schemas.openxmlformats.org/drawingml/2006/main">
            <a:pPr>
              <a:buNone/>
              <a:defRPr sz="20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Корзина, оплата и доставка</a:t>
            </a:r>
          </a:p>
          <a:p xmlns:a="http://schemas.openxmlformats.org/drawingml/2006/main">
            <a:pPr>
              <a:buNone/>
              <a:defRPr sz="20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Личный кабинет и история заказов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3E5A53A6-C02D-445C-BDA7-D6A8DDAF3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952750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D2F75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D2F75A"/>
                </a:solidFill>
                <a:latin typeface="Arial"/>
                <a:ea typeface="Arial"/>
                <a:cs typeface="Arial"/>
              </a:rPr>
              <a:t>ANDROID / iOS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AFA5A6E-C628-439F-9CD5-A83B513D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771900"/>
            <a:ext cx="5048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9F5"/>
                </a:solidFill>
                <a:latin typeface="Arial"/>
                <a:ea typeface="Arial"/>
                <a:cs typeface="Arial"/>
              </a:rPr>
              <a:t>Мобильные приложения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C79E6271-8F6C-4C68-A01B-766B8B08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514850"/>
            <a:ext cx="5048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Каталог и оформление заказа</a:t>
            </a:r>
          </a:p>
          <a:p xmlns:a="http://schemas.openxmlformats.org/drawingml/2006/main">
            <a:pPr>
              <a:buNone/>
              <a:defRPr sz="20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Ваше название и дизайн</a:t>
            </a:r>
          </a:p>
          <a:p xmlns:a="http://schemas.openxmlformats.org/drawingml/2006/main">
            <a:pPr>
              <a:buNone/>
              <a:defRPr sz="20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Push-уведомления об акциях и новинках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0871E68C-47EE-4872-83B6-CA0A02C8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B7C0AE"/>
                </a:solidFill>
                <a:latin typeface="Arial"/>
                <a:ea typeface="Arial"/>
                <a:cs typeface="Arial"/>
              </a:rPr>
              <a:t>DIRECTO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41A674BB-9F7C-41FA-9262-7F5F062B9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481017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0">
            <a:extLst xmlns:a="http://schemas.openxmlformats.org/drawingml/2006/main">
              <a:ext uri="{FF2B5EF4-FFF2-40B4-BE49-F238E27FC236}">
                <a16:creationId xmlns:a16="http://schemas.microsoft.com/office/drawing/2014/main" id="{28F73904-4C34-4695-A77E-3F77AB008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Состав комплекта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F416C67-744F-41AB-9EDC-607164F4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7642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Все десять пунктов входят в 699 000 ₽.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A72EE25-0692-443D-93EF-BFF356A4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178DB8A-AE0D-4384-8973-69A1CBA5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765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Интернет-магазин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CA3D969-D939-450C-9158-01305B001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5675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925C965-6B0D-4B34-992F-6DCEB89B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476625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Фирменное оформление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EE8A3DD-144C-42F6-88AE-054F64DF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FAD0399F-4AB6-4E69-A2A9-B7ADE2C9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7670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Приложения Android и iOS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9E401588-45ED-4D4D-8EA7-D964D9FF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BD38855A-8698-4704-83A5-4F51C4FA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676775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Интеграции с внешними системами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3811A22E-233E-4844-AAEB-7AB27E10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079AC9B2-CFD8-4B3D-9103-D72B90C1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2768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Способы оплаты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90EC6BED-01E9-458D-AA34-14D13127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89560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94D71088-FBAC-4BDD-8444-A46DD521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8765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Доставка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8E25501A-1C44-4092-BCA8-AD9F16F1E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495675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8F020F29-47A9-4C3A-BAC3-EAF0F21C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76625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CRM и клиентская база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BE1E8452-9454-4672-A0B8-F42E1ACA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09575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369B08C5-501D-40B5-8103-87A52629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07670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Отчёты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B1FADD38-C3A1-444F-85D1-DDBAC08A6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695825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20" name="text-19">
            <a:extLst xmlns:a="http://schemas.openxmlformats.org/drawingml/2006/main">
              <a:ext uri="{FF2B5EF4-FFF2-40B4-BE49-F238E27FC236}">
                <a16:creationId xmlns:a16="http://schemas.microsoft.com/office/drawing/2014/main" id="{0BE64A8E-E973-495D-AA85-7F71B2A8E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676775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Push-уведомления</a:t>
            </a:r>
          </a:p>
        </p:txBody>
      </p:sp>
      <p:sp>
        <p:nvSpPr>
          <p:cNvPr id="21" name="text-20">
            <a:extLst xmlns:a="http://schemas.openxmlformats.org/drawingml/2006/main">
              <a:ext uri="{FF2B5EF4-FFF2-40B4-BE49-F238E27FC236}">
                <a16:creationId xmlns:a16="http://schemas.microsoft.com/office/drawing/2014/main" id="{EAA69F15-7F14-4E3A-8E68-8CCB3E64E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29590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2" name="text-21">
            <a:extLst xmlns:a="http://schemas.openxmlformats.org/drawingml/2006/main">
              <a:ext uri="{FF2B5EF4-FFF2-40B4-BE49-F238E27FC236}">
                <a16:creationId xmlns:a16="http://schemas.microsoft.com/office/drawing/2014/main" id="{E4FF1B25-BF43-4E5E-849E-0136D296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276850"/>
            <a:ext cx="457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Обмен с «Честным знаком»</a:t>
            </a:r>
          </a:p>
        </p:txBody>
      </p:sp>
      <p:sp>
        <p:nvSpPr>
          <p:cNvPr id="23" name="text-22">
            <a:extLst xmlns:a="http://schemas.openxmlformats.org/drawingml/2006/main">
              <a:ext uri="{FF2B5EF4-FFF2-40B4-BE49-F238E27FC236}">
                <a16:creationId xmlns:a16="http://schemas.microsoft.com/office/drawing/2014/main" id="{76BC54CE-2DAE-49D2-AE1B-5C8EA051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686C66"/>
                </a:solidFill>
                <a:latin typeface="Arial"/>
                <a:ea typeface="Arial"/>
                <a:cs typeface="Arial"/>
              </a:rPr>
              <a:t>DIRECTO</a:t>
            </a:r>
          </a:p>
        </p:txBody>
      </p:sp>
      <p:sp>
        <p:nvSpPr>
          <p:cNvPr id="24" name="text-23">
            <a:extLst xmlns:a="http://schemas.openxmlformats.org/drawingml/2006/main">
              <a:ext uri="{FF2B5EF4-FFF2-40B4-BE49-F238E27FC236}">
                <a16:creationId xmlns:a16="http://schemas.microsoft.com/office/drawing/2014/main" id="{4132F5AC-DD07-445D-936D-2E8094C1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115283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719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0">
            <a:extLst xmlns:a="http://schemas.openxmlformats.org/drawingml/2006/main">
              <a:ext uri="{FF2B5EF4-FFF2-40B4-BE49-F238E27FC236}">
                <a16:creationId xmlns:a16="http://schemas.microsoft.com/office/drawing/2014/main" id="{F702B530-AC80-4FB1-B9FB-BBC5061DA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"/>
            <a:ext cx="10953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0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F8F9F5"/>
                </a:solidFill>
                <a:latin typeface="Arial"/>
                <a:ea typeface="Arial"/>
                <a:cs typeface="Arial"/>
              </a:rPr>
              <a:t>Интеграции</a:t>
            </a:r>
          </a:p>
          <a:p xmlns:a="http://schemas.openxmlformats.org/drawingml/2006/main">
            <a:pPr>
              <a:buNone/>
              <a:defRPr sz="3900" b="0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F8F9F5"/>
                </a:solidFill>
                <a:latin typeface="Arial"/>
                <a:ea typeface="Arial"/>
                <a:cs typeface="Arial"/>
              </a:rPr>
              <a:t>и «Честный знак»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3D38369-8C51-40E5-AEF2-05A91BF88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4000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D2F75A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D2F75A"/>
                </a:solidFill>
                <a:latin typeface="Arial"/>
                <a:ea typeface="Arial"/>
                <a:cs typeface="Arial"/>
              </a:rPr>
              <a:t>1С</a:t>
            </a:r>
          </a:p>
          <a:p xmlns:a="http://schemas.openxmlformats.org/drawingml/2006/main">
            <a:pPr>
              <a:buNone/>
              <a:defRPr sz="4800" b="0">
                <a:solidFill>
                  <a:srgbClr val="D2F75A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D2F75A"/>
                </a:solidFill>
                <a:latin typeface="Arial"/>
                <a:ea typeface="Arial"/>
                <a:cs typeface="Arial"/>
              </a:rPr>
              <a:t>МойСклад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A91F344-9B76-443E-AC04-00528D25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44291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Параметры обмена согласуем</a:t>
            </a:r>
          </a:p>
          <a:p xmlns:a="http://schemas.openxmlformats.org/drawingml/2006/main">
            <a:pPr>
              <a:buNone/>
              <a:defRPr sz="20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с учётом вашей системы.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A33EC65-BA58-4576-A0C8-86C2AA8D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66700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2F75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2F75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D72977A-B0DA-492F-8053-3749ED2B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647950"/>
            <a:ext cx="48291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8F9F5"/>
                </a:solidFill>
                <a:latin typeface="Arial"/>
                <a:ea typeface="Arial"/>
                <a:cs typeface="Arial"/>
              </a:rPr>
              <a:t>Товарная категория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8143D02-7A71-447D-9C6B-58C54567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381375"/>
            <a:ext cx="48291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Определяем нужные операции с маркировкой.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6CE0C72A-A4E0-4F28-A093-54B8AB5F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440055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2F75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D2F7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5F95211F-C3D4-41F8-96B3-D2F0C7D4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381500"/>
            <a:ext cx="48291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8F9F5"/>
                </a:solidFill>
                <a:latin typeface="Arial"/>
                <a:ea typeface="Arial"/>
                <a:cs typeface="Arial"/>
              </a:rPr>
              <a:t>Связанные процессы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472C0367-4ABB-4410-B35E-7C9B5FE3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114925"/>
            <a:ext cx="48291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Каталог, коды маркировки и обработка заказов в согласованном сценарии.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367536E2-B62A-4CB3-92B0-7FBF47595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B7C0AE"/>
                </a:solidFill>
                <a:latin typeface="Arial"/>
                <a:ea typeface="Arial"/>
                <a:cs typeface="Arial"/>
              </a:rPr>
              <a:t>DIRECTO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A2E823DC-6F13-4DBF-8E72-1BDA3CA32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379011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E98B2E0A-843E-470E-919C-6E67A553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Этапы запуска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D3E663A-834E-4EF6-95A1-41AD2A2B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7642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Календарный план согласуем до начала работ.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2ABCE89-E7C9-4B28-AB0B-5D5ECA52D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002A7E8-17D8-4E09-8105-F4FB7748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838450"/>
            <a:ext cx="45434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Обсуждаем бизнес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5EB98FD-57A0-4484-BBE3-0512CF8E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45434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Товары, бренд, текущие продажи и система учёта.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5941C93A-5244-45B2-B7EB-F74A6F8E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2D56D63-22C9-4959-AB40-D5E31B0B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838450"/>
            <a:ext cx="44005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Фиксируем состав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C39F2B8-16EF-4F6D-A96D-36D6A62DF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571875"/>
            <a:ext cx="4400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Дизайн, интеграции, маркировка и сроки.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8C12BEB1-8819-4AEF-BCBF-FA54C6126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8D165D13-3309-4A79-AA68-CD035EC47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552950"/>
            <a:ext cx="45434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Собираем решение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037E7940-5B16-4769-B546-0EEA68C9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286375"/>
            <a:ext cx="45434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Сайт, приложения и сценарии покупки.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7773F74B-C42B-4B5C-9D29-36CC768F3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57200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773CC230-8202-4929-B165-07078A52C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4552950"/>
            <a:ext cx="44005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Готовим к продажам</a:t>
            </a:r>
          </a:p>
        </p:txBody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011659E4-323E-40F8-9278-98976161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5286375"/>
            <a:ext cx="4400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Проверяем путь покупателя и готовим команду.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E114B489-CEE6-4F14-B6DE-26EDFE16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686C66"/>
                </a:solidFill>
                <a:latin typeface="Arial"/>
                <a:ea typeface="Arial"/>
                <a:cs typeface="Arial"/>
              </a:rPr>
              <a:t>DIRECTO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A713FD25-31F1-4DA8-A95A-CB862CE4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138288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9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7259D24C-7832-4BED-B2F6-7ADD2200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728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Повторные покупки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32763C4-1ABE-4F91-981B-15EEC10C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7642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Инструменты для работы со своей клиентской базой.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C1F9915-4CE3-442A-9F4A-44ACA4C4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5048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44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Прямой контакт</a:t>
            </a:r>
          </a:p>
          <a:p xmlns:a="http://schemas.openxmlformats.org/drawingml/2006/main">
            <a:pPr>
              <a:buNone/>
              <a:defRPr sz="4425" b="0">
                <a:solidFill>
                  <a:srgbClr val="778D35"/>
                </a:solidFill>
                <a:latin typeface="Arial"/>
                <a:ea typeface="Arial"/>
                <a:cs typeface="Arial"/>
              </a:defRPr>
            </a:pPr>
            <a:r>
              <a:rPr sz="4425" b="0">
                <a:solidFill>
                  <a:srgbClr val="778D35"/>
                </a:solidFill>
                <a:latin typeface="Arial"/>
                <a:ea typeface="Arial"/>
                <a:cs typeface="Arial"/>
              </a:rPr>
              <a:t>с покупателем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5FE93BE-9668-46FF-842C-CCFC0D3C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5048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Под вашим брендом</a:t>
            </a:r>
          </a:p>
          <a:p xmlns:a="http://schemas.openxmlformats.org/drawingml/2006/main">
            <a:pPr>
              <a:buNone/>
              <a:defRPr sz="2025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на сайте и в приложении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EE21FE1-2095-4891-819C-1EB797BC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29432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Личный кабинет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D3A40E7-0AF2-4FAC-ABE8-CF483363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371850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История заказов покупателя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FEEECD2D-0BB3-4A94-A740-55BA2240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9433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CRM и клиентская база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D1F7EE5D-3915-4F8D-ACFE-C69692BB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371975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Настройка работы с клиентами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B0918BE5-76EA-4A0B-AB1D-240CA47F6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94347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Push-уведомления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C2D1F07B-9E47-4458-AACC-455449DF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5372100"/>
            <a:ext cx="5048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Акции, новинки и повторные покупки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22A4348E-9DB5-4B88-A553-2E74564E6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686C66"/>
                </a:solidFill>
                <a:latin typeface="Arial"/>
                <a:ea typeface="Arial"/>
                <a:cs typeface="Arial"/>
              </a:rPr>
              <a:t>DIRECTO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2C9F6F1B-AC75-40BE-B279-22C647117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1507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686C6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86C66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388710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D2F75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512AB0A4-F785-486D-AC8E-98958317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Стоимость комплекта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E4CE2D0-3501-4E51-B6B8-53C1500A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400" b="1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8400" b="1">
                <a:solidFill>
                  <a:srgbClr val="171918"/>
                </a:solidFill>
                <a:latin typeface="Arial"/>
                <a:ea typeface="Arial"/>
                <a:cs typeface="Arial"/>
              </a:rPr>
              <a:t>699 000 ₽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4E3AECD-1219-4F2B-88FF-88940E719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43375"/>
            <a:ext cx="10668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За весь комплекс создания и настройки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2DA43B0-5DC7-4EB2-AD10-072CCFE87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76800"/>
            <a:ext cx="10668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Магазин и приложения, фирменное оформление, интеграции,</a:t>
            </a:r>
          </a:p>
          <a:p xmlns:a="http://schemas.openxmlformats.org/drawingml/2006/main">
            <a:pPr>
              <a:buNone/>
              <a:defRPr sz="20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оплата, доставка, CRM, отчёты, push и «Честный знак».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1D4A5C8-42A5-4CB6-85EF-9A75052F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53125"/>
            <a:ext cx="10668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191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1918"/>
                </a:solidFill>
                <a:latin typeface="Arial"/>
                <a:ea typeface="Arial"/>
                <a:cs typeface="Arial"/>
              </a:rPr>
              <a:t>Состав работ и параметры настройки фиксируем в договоре до старта.</a:t>
            </a:r>
          </a:p>
        </p:txBody>
      </p:sp>
    </p:spTree>
    <p:extLst>
      <p:ext uri="{BB962C8B-B14F-4D97-AF65-F5344CB8AC3E}">
        <p14:creationId xmlns:p14="http://schemas.microsoft.com/office/powerpoint/2010/main" val="12241265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719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283F2E25-58F9-4535-B1AE-E45BE012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700" b="1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8F9F5"/>
                </a:solidFill>
                <a:latin typeface="Arial"/>
                <a:ea typeface="Arial"/>
                <a:cs typeface="Arial"/>
              </a:rPr>
              <a:t>DIRECTO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402AF7E-0D99-4229-B71E-D8185905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10858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F8F9F5"/>
                </a:solidFill>
                <a:latin typeface="Arial"/>
                <a:ea typeface="Arial"/>
                <a:cs typeface="Arial"/>
              </a:rPr>
              <a:t>Ваш интернет-магазин</a:t>
            </a:r>
          </a:p>
          <a:p xmlns:a="http://schemas.openxmlformats.org/drawingml/2006/main">
            <a:pPr>
              <a:buNone/>
              <a:defRPr sz="4800" b="0">
                <a:solidFill>
                  <a:srgbClr val="F8F9F5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F8F9F5"/>
                </a:solidFill>
                <a:latin typeface="Arial"/>
                <a:ea typeface="Arial"/>
                <a:cs typeface="Arial"/>
              </a:rPr>
              <a:t>под вашим брендом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FB2ECEC-46CB-4F79-BE08-7F957A47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62450"/>
            <a:ext cx="1066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Обсудим товары и текущую систему учёта.</a:t>
            </a:r>
          </a:p>
          <a:p xmlns:a="http://schemas.openxmlformats.org/drawingml/2006/main">
            <a:pPr>
              <a:buNone/>
              <a:defRPr sz="217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Согласуем состав решения, параметры и сроки.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D151CA9-9FEE-4077-BF5D-64350FA76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5905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r>
              <a:rPr sz="2325" b="1" u="sng">
                <a:solidFill>
                  <a:srgbClr val="D2F75A"/>
                </a:solidFill>
                <a:latin typeface="Arial"/>
                <a:ea typeface="Arial"/>
                <a:cs typeface="Arial"/>
                <a:hlinkClick xmlns:r="http://schemas.openxmlformats.org/officeDocument/2006/relationships" r:id="R7c5ae04343b24b0b"/>
              </a:rPr>
              <a:t>directo.markets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972DC67-2D0A-4025-87E8-C116DB93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38900"/>
            <a:ext cx="971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B7C0A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7C0AE"/>
                </a:solidFill>
                <a:latin typeface="Arial"/>
                <a:ea typeface="Arial"/>
                <a:cs typeface="Arial"/>
              </a:rPr>
              <a:t>Предложение не является публичной офертой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04934A-6EA7-42D6-B35D-7DA29E4E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734050"/>
            <a:ext cx="47625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25" b="1">
                <a:solidFill>
                  <a:srgbClr val="D2F75A"/>
                </a:solidFill>
                <a:latin typeface="Arial"/>
                <a:ea typeface="Arial"/>
                <a:cs typeface="Arial"/>
                <a:hlinkClick xmlns:r="http://schemas.openxmlformats.org/officeDocument/2006/relationships" r:id="Racdd0bf332684a92"/>
              </a:rPr>
              <a:t>+7 910 000 16 66</a:t>
            </a:r>
          </a:p>
        </p:txBody>
      </p:sp>
    </p:spTree>
    <p:extLst>
      <p:ext uri="{BB962C8B-B14F-4D97-AF65-F5344CB8AC3E}">
        <p14:creationId xmlns:p14="http://schemas.microsoft.com/office/powerpoint/2010/main" val="1867242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2026-09-15T13:45:07.9840000Z</dcterms:created>
  <dcterms:modified xsi:type="dcterms:W3CDTF">2026-09-15T13:45:07.9840000Z</dcterms:modified>
</coreProperties>
</file>